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59" r:id="rId5"/>
    <p:sldId id="260" r:id="rId6"/>
    <p:sldId id="262" r:id="rId7"/>
    <p:sldId id="263" r:id="rId8"/>
    <p:sldId id="264" r:id="rId9"/>
    <p:sldId id="265" r:id="rId10"/>
    <p:sldId id="266"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3AE05B-9D72-416B-4A31-D453C4EEFBA1}"/>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2ACF08D-7209-329B-DA6E-6231E0FDF7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02BD6A0-9860-5727-9D0D-A13D0A4AE374}"/>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5" name="Platshållare för sidfot 4">
            <a:extLst>
              <a:ext uri="{FF2B5EF4-FFF2-40B4-BE49-F238E27FC236}">
                <a16:creationId xmlns:a16="http://schemas.microsoft.com/office/drawing/2014/main" id="{277F6B50-BA8F-CD6F-6041-CE4245BF649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0CFB45A-6170-53BB-FECF-7E427D69DF45}"/>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1606666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9E4E14-7743-F51B-0D6A-677676C2900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0BA51B7-010E-9D8C-FD27-A189DE83386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9984477-0FF2-CBB2-8B10-B0E7A35E6C8F}"/>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5" name="Platshållare för sidfot 4">
            <a:extLst>
              <a:ext uri="{FF2B5EF4-FFF2-40B4-BE49-F238E27FC236}">
                <a16:creationId xmlns:a16="http://schemas.microsoft.com/office/drawing/2014/main" id="{01B05331-7A4E-DDB0-CB8F-66F5B53106E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A9130DB-2B0F-154D-C206-10002A496BC9}"/>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2138274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B73D4CD3-7329-7D51-24CE-A0D60A9D606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357DA76-D49B-126F-5D9B-97FCDC6917B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14BDE86-2BFF-5ED1-91FE-B43445847F4F}"/>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5" name="Platshållare för sidfot 4">
            <a:extLst>
              <a:ext uri="{FF2B5EF4-FFF2-40B4-BE49-F238E27FC236}">
                <a16:creationId xmlns:a16="http://schemas.microsoft.com/office/drawing/2014/main" id="{3E486B8C-677C-DEA4-D3B9-24501162367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61CFB38-FA4E-FB1F-F45B-CC9E50CF290A}"/>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95141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B6B7E1-FC33-DF48-8957-57F0D98981A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668728B-3AD3-793C-E15D-AB27A13BA266}"/>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0D9C285-B4D2-8251-F98C-C95041E36FE0}"/>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5" name="Platshållare för sidfot 4">
            <a:extLst>
              <a:ext uri="{FF2B5EF4-FFF2-40B4-BE49-F238E27FC236}">
                <a16:creationId xmlns:a16="http://schemas.microsoft.com/office/drawing/2014/main" id="{A5FCBF7C-7233-1C7A-6CD1-513D37FBC17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E1F9E98-6ED9-96B0-2504-4F9A81A7E2DD}"/>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4040558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213DDA-AEE8-9766-A559-49A21331DF8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769AAD7-E165-9DFB-A3B2-D874567979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811FDFC-24D4-E1D5-36BF-D40FD123677F}"/>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5" name="Platshållare för sidfot 4">
            <a:extLst>
              <a:ext uri="{FF2B5EF4-FFF2-40B4-BE49-F238E27FC236}">
                <a16:creationId xmlns:a16="http://schemas.microsoft.com/office/drawing/2014/main" id="{BC269038-7A3B-B9C3-F394-1EC3B0BF4D4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B7D9445-E5B5-1038-F3D9-01B0368CAF36}"/>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2873839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265A39-02B0-A518-607C-A4BA8353A19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8043AF3-8EBA-DF50-7A85-649E395EDA3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21B5651-AA3D-EFE1-FD97-CC0284DDE23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B4E89DCA-FAFA-6136-3BF7-5F959F3BCBE4}"/>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6" name="Platshållare för sidfot 5">
            <a:extLst>
              <a:ext uri="{FF2B5EF4-FFF2-40B4-BE49-F238E27FC236}">
                <a16:creationId xmlns:a16="http://schemas.microsoft.com/office/drawing/2014/main" id="{3E5C239F-14F7-9148-15E3-B293476EFC4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63EE3F3-220F-1919-4A4E-77F269DF2CBD}"/>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54655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F181F6-ACD4-2455-9A28-63AB6F4D668A}"/>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9544CB9-50B0-9F43-62A9-F187E6020F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13C2971-2D30-1585-A40D-C899558BA486}"/>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353BD555-AE96-488D-120D-E43A67D460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A40F5AC-4070-C118-EF9D-77DAB1186DA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36F2B1B-3E27-40FD-9C0D-CF3616F8191F}"/>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8" name="Platshållare för sidfot 7">
            <a:extLst>
              <a:ext uri="{FF2B5EF4-FFF2-40B4-BE49-F238E27FC236}">
                <a16:creationId xmlns:a16="http://schemas.microsoft.com/office/drawing/2014/main" id="{84E7D732-DDA3-1AFB-CE92-FC509695DAC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4D2A7DB-0DC9-4313-DA78-BA0F4DDC0F05}"/>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2615117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43E9CC-DEB4-55FB-5334-F4DA53D332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41B0BBE-154C-7212-F31F-0E6FC16F8930}"/>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4" name="Platshållare för sidfot 3">
            <a:extLst>
              <a:ext uri="{FF2B5EF4-FFF2-40B4-BE49-F238E27FC236}">
                <a16:creationId xmlns:a16="http://schemas.microsoft.com/office/drawing/2014/main" id="{67F65841-7F57-CDF0-EAC0-6B5EE4D4BDD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D9CB6D1-E7F3-F69C-82C9-83892D8D8C6F}"/>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960886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A4CEFD19-6D88-F067-67DD-090D6F5EDE6C}"/>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3" name="Platshållare för sidfot 2">
            <a:extLst>
              <a:ext uri="{FF2B5EF4-FFF2-40B4-BE49-F238E27FC236}">
                <a16:creationId xmlns:a16="http://schemas.microsoft.com/office/drawing/2014/main" id="{BDDB43DA-8090-8352-BA62-9139008DEA5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334337EE-CE6B-9D5A-BC73-EAEFB31677CF}"/>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1362822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53B265-1392-E5C5-D2DC-953A2C4C2FE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A93C0CE-6D28-F942-E49A-6321CFAF85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F23C9BE-780A-E6A4-7724-40105F3C93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F58F624-9121-A2FF-0D69-8C922C8CC048}"/>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6" name="Platshållare för sidfot 5">
            <a:extLst>
              <a:ext uri="{FF2B5EF4-FFF2-40B4-BE49-F238E27FC236}">
                <a16:creationId xmlns:a16="http://schemas.microsoft.com/office/drawing/2014/main" id="{1300F356-C549-A296-8FE8-DFC6FEE7ABC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6BB7CC0-D63D-3286-8AB5-20C3BC6984F5}"/>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1512132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7AFA416-44C3-0ABA-F444-46E006E0123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D38FDCE-DB7F-1A37-4F10-3C35D5C71B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9871898-5D49-A499-6359-8FE5F27B19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EB0FEDD-41E7-2A96-3BF1-8CA09B120DEF}"/>
              </a:ext>
            </a:extLst>
          </p:cNvPr>
          <p:cNvSpPr>
            <a:spLocks noGrp="1"/>
          </p:cNvSpPr>
          <p:nvPr>
            <p:ph type="dt" sz="half" idx="10"/>
          </p:nvPr>
        </p:nvSpPr>
        <p:spPr/>
        <p:txBody>
          <a:bodyPr/>
          <a:lstStyle/>
          <a:p>
            <a:fld id="{02F158FF-7BDD-488C-8F08-8F8339240CB1}" type="datetimeFigureOut">
              <a:rPr lang="sv-SE" smtClean="0"/>
              <a:t>2023-01-28</a:t>
            </a:fld>
            <a:endParaRPr lang="sv-SE"/>
          </a:p>
        </p:txBody>
      </p:sp>
      <p:sp>
        <p:nvSpPr>
          <p:cNvPr id="6" name="Platshållare för sidfot 5">
            <a:extLst>
              <a:ext uri="{FF2B5EF4-FFF2-40B4-BE49-F238E27FC236}">
                <a16:creationId xmlns:a16="http://schemas.microsoft.com/office/drawing/2014/main" id="{9EB7B300-9394-1CB6-E3CB-4CE831D3BA5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55764AD-7FD5-B9E6-CDB4-6FE037471AD7}"/>
              </a:ext>
            </a:extLst>
          </p:cNvPr>
          <p:cNvSpPr>
            <a:spLocks noGrp="1"/>
          </p:cNvSpPr>
          <p:nvPr>
            <p:ph type="sldNum" sz="quarter" idx="12"/>
          </p:nvPr>
        </p:nvSpPr>
        <p:spPr/>
        <p:txBody>
          <a:bodyPr/>
          <a:lstStyle/>
          <a:p>
            <a:fld id="{671237C0-81DB-4496-80E5-080F781A2D5B}" type="slidenum">
              <a:rPr lang="sv-SE" smtClean="0"/>
              <a:t>‹#›</a:t>
            </a:fld>
            <a:endParaRPr lang="sv-SE"/>
          </a:p>
        </p:txBody>
      </p:sp>
    </p:spTree>
    <p:extLst>
      <p:ext uri="{BB962C8B-B14F-4D97-AF65-F5344CB8AC3E}">
        <p14:creationId xmlns:p14="http://schemas.microsoft.com/office/powerpoint/2010/main" val="294674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59E0AB8-3B74-C0AD-6F6A-FBCFD74DE4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594E9E1-69C7-610E-BEA0-5549F0FB94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0B28653-4383-561F-A099-63C79B5B6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158FF-7BDD-488C-8F08-8F8339240CB1}" type="datetimeFigureOut">
              <a:rPr lang="sv-SE" smtClean="0"/>
              <a:t>2023-01-28</a:t>
            </a:fld>
            <a:endParaRPr lang="sv-SE"/>
          </a:p>
        </p:txBody>
      </p:sp>
      <p:sp>
        <p:nvSpPr>
          <p:cNvPr id="5" name="Platshållare för sidfot 4">
            <a:extLst>
              <a:ext uri="{FF2B5EF4-FFF2-40B4-BE49-F238E27FC236}">
                <a16:creationId xmlns:a16="http://schemas.microsoft.com/office/drawing/2014/main" id="{9813A6E8-CB38-5851-95CC-52EE7E25E2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EC5B043-7812-7D48-856C-D1362C8546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237C0-81DB-4496-80E5-080F781A2D5B}" type="slidenum">
              <a:rPr lang="sv-SE" smtClean="0"/>
              <a:t>‹#›</a:t>
            </a:fld>
            <a:endParaRPr lang="sv-SE"/>
          </a:p>
        </p:txBody>
      </p:sp>
    </p:spTree>
    <p:extLst>
      <p:ext uri="{BB962C8B-B14F-4D97-AF65-F5344CB8AC3E}">
        <p14:creationId xmlns:p14="http://schemas.microsoft.com/office/powerpoint/2010/main" val="3527395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n-eric.ronngren@arbetsgivaralliansen.se"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pic>
        <p:nvPicPr>
          <p:cNvPr id="45" name="Bildobjekt 44" descr="En bild som visar text&#10;&#10;Automatiskt genererad beskrivning">
            <a:extLst>
              <a:ext uri="{FF2B5EF4-FFF2-40B4-BE49-F238E27FC236}">
                <a16:creationId xmlns:a16="http://schemas.microsoft.com/office/drawing/2014/main" id="{A7DDE59C-D834-BC2A-EE0D-B4062201B8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5850" y="5111917"/>
            <a:ext cx="2400300" cy="933450"/>
          </a:xfrm>
          <a:prstGeom prst="rect">
            <a:avLst/>
          </a:prstGeom>
        </p:spPr>
      </p:pic>
      <p:sp>
        <p:nvSpPr>
          <p:cNvPr id="47" name="Platshållare för innehåll 46">
            <a:extLst>
              <a:ext uri="{FF2B5EF4-FFF2-40B4-BE49-F238E27FC236}">
                <a16:creationId xmlns:a16="http://schemas.microsoft.com/office/drawing/2014/main" id="{874915D2-7AB8-EB65-90EA-2FB8F58F38ED}"/>
              </a:ext>
            </a:extLst>
          </p:cNvPr>
          <p:cNvSpPr>
            <a:spLocks noGrp="1"/>
          </p:cNvSpPr>
          <p:nvPr>
            <p:ph idx="1"/>
          </p:nvPr>
        </p:nvSpPr>
        <p:spPr>
          <a:xfrm>
            <a:off x="838200" y="446003"/>
            <a:ext cx="10515600" cy="4351338"/>
          </a:xfrm>
        </p:spPr>
        <p:txBody>
          <a:bodyPr>
            <a:normAutofit/>
          </a:bodyPr>
          <a:lstStyle/>
          <a:p>
            <a:pPr marL="0" indent="0" algn="ctr">
              <a:buNone/>
            </a:pPr>
            <a:r>
              <a:rPr lang="sv-SE" sz="6000" dirty="0">
                <a:solidFill>
                  <a:srgbClr val="6A2382"/>
                </a:solidFill>
                <a:latin typeface="Trade Gothic LT Std Bold" panose="00000800000000000000" pitchFamily="50" charset="0"/>
              </a:rPr>
              <a:t>Förtroendearbetstid.</a:t>
            </a:r>
            <a:br>
              <a:rPr lang="sv-SE" sz="5400" dirty="0">
                <a:solidFill>
                  <a:srgbClr val="6A2382"/>
                </a:solidFill>
                <a:latin typeface="Trade Gothic Next Rounded" panose="020F0503040303020004" pitchFamily="34" charset="0"/>
              </a:rPr>
            </a:br>
            <a:br>
              <a:rPr lang="sv-SE" sz="4400" dirty="0">
                <a:solidFill>
                  <a:srgbClr val="6A2382"/>
                </a:solidFill>
                <a:latin typeface="Trade Gothic LT Std Cn" panose="00000806000000000000" pitchFamily="50" charset="0"/>
              </a:rPr>
            </a:br>
            <a:br>
              <a:rPr lang="sv-SE" sz="4400" dirty="0">
                <a:solidFill>
                  <a:srgbClr val="6A2382"/>
                </a:solidFill>
                <a:latin typeface="Trade Gothic LT Std Cn" panose="00000806000000000000" pitchFamily="50" charset="0"/>
              </a:rPr>
            </a:br>
            <a:r>
              <a:rPr lang="sv-SE" dirty="0">
                <a:solidFill>
                  <a:srgbClr val="6A2382"/>
                </a:solidFill>
                <a:latin typeface="Trade Gothic LT Std Cn" panose="00000806000000000000" pitchFamily="50" charset="0"/>
              </a:rPr>
              <a:t>Jan-Eric Rönngren </a:t>
            </a:r>
          </a:p>
          <a:p>
            <a:pPr marL="0" indent="0" algn="ctr">
              <a:buNone/>
            </a:pPr>
            <a:r>
              <a:rPr lang="sv-SE" dirty="0">
                <a:solidFill>
                  <a:srgbClr val="6A2382"/>
                </a:solidFill>
                <a:latin typeface="Trade Gothic LT Std Cn" panose="00000806000000000000" pitchFamily="50" charset="0"/>
                <a:hlinkClick r:id="rId3"/>
              </a:rPr>
              <a:t>jan-eric.ronngren@arbetsgivaralliansen.se</a:t>
            </a:r>
            <a:r>
              <a:rPr lang="sv-SE" dirty="0">
                <a:solidFill>
                  <a:srgbClr val="6A2382"/>
                </a:solidFill>
                <a:latin typeface="Trade Gothic LT Std Cn" panose="00000806000000000000" pitchFamily="50" charset="0"/>
              </a:rPr>
              <a:t> </a:t>
            </a:r>
          </a:p>
          <a:p>
            <a:pPr marL="0" indent="0" algn="ctr">
              <a:buNone/>
            </a:pPr>
            <a:r>
              <a:rPr lang="sv-SE" dirty="0">
                <a:solidFill>
                  <a:srgbClr val="6A2382"/>
                </a:solidFill>
                <a:latin typeface="Trade Gothic LT Std Cn" panose="00000806000000000000" pitchFamily="50" charset="0"/>
              </a:rPr>
              <a:t>0705-788021</a:t>
            </a:r>
          </a:p>
          <a:p>
            <a:pPr marL="0" indent="0" algn="ctr">
              <a:buNone/>
            </a:pPr>
            <a:endParaRPr lang="sv-SE" sz="4400" b="1" dirty="0">
              <a:solidFill>
                <a:srgbClr val="6A2382"/>
              </a:solidFill>
              <a:latin typeface="Trade Gothic LT Std Cn" panose="00000806000000000000" pitchFamily="50" charset="0"/>
            </a:endParaRPr>
          </a:p>
        </p:txBody>
      </p:sp>
    </p:spTree>
    <p:extLst>
      <p:ext uri="{BB962C8B-B14F-4D97-AF65-F5344CB8AC3E}">
        <p14:creationId xmlns:p14="http://schemas.microsoft.com/office/powerpoint/2010/main" val="1628311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C0FFD10-5CF1-6392-9980-29AB74ED6413}"/>
              </a:ext>
            </a:extLst>
          </p:cNvPr>
          <p:cNvSpPr>
            <a:spLocks noGrp="1"/>
          </p:cNvSpPr>
          <p:nvPr>
            <p:ph type="title"/>
          </p:nvPr>
        </p:nvSpPr>
        <p:spPr>
          <a:xfrm>
            <a:off x="838200" y="43849"/>
            <a:ext cx="10515600" cy="1325563"/>
          </a:xfrm>
        </p:spPr>
        <p:txBody>
          <a:bodyPr>
            <a:normAutofit/>
          </a:bodyPr>
          <a:lstStyle/>
          <a:p>
            <a:pPr algn="ctr"/>
            <a:r>
              <a:rPr lang="sv-SE" sz="4800" dirty="0">
                <a:solidFill>
                  <a:srgbClr val="6A2382"/>
                </a:solidFill>
                <a:latin typeface="Trade Gothic LT Std Bold" panose="00000800000000000000" pitchFamily="50" charset="0"/>
              </a:rPr>
              <a:t>Vem kan ha förtroendearbetstid?</a:t>
            </a:r>
          </a:p>
        </p:txBody>
      </p:sp>
      <p:sp>
        <p:nvSpPr>
          <p:cNvPr id="5" name="Platshållare för innehåll 4">
            <a:extLst>
              <a:ext uri="{FF2B5EF4-FFF2-40B4-BE49-F238E27FC236}">
                <a16:creationId xmlns:a16="http://schemas.microsoft.com/office/drawing/2014/main" id="{789BFD0D-F7FE-5D99-96BA-3C33BCA900F5}"/>
              </a:ext>
            </a:extLst>
          </p:cNvPr>
          <p:cNvSpPr>
            <a:spLocks noGrp="1"/>
          </p:cNvSpPr>
          <p:nvPr>
            <p:ph idx="1"/>
          </p:nvPr>
        </p:nvSpPr>
        <p:spPr>
          <a:xfrm>
            <a:off x="838200" y="1591838"/>
            <a:ext cx="10515600" cy="4667250"/>
          </a:xfrm>
        </p:spPr>
        <p:txBody>
          <a:bodyPr>
            <a:normAutofit/>
          </a:bodyPr>
          <a:lstStyle/>
          <a:p>
            <a:pPr marL="0" indent="0">
              <a:buNone/>
            </a:pPr>
            <a:r>
              <a:rPr lang="sv-SE" dirty="0"/>
              <a:t>Tänk på att:</a:t>
            </a:r>
          </a:p>
          <a:p>
            <a:r>
              <a:rPr lang="sv-SE" dirty="0"/>
              <a:t>medarbetaren behöver planera sitt arbete så att ledighet kan tas ut i  så god tid som möjligt</a:t>
            </a:r>
          </a:p>
          <a:p>
            <a:r>
              <a:rPr lang="sv-SE" dirty="0"/>
              <a:t>följa upp så att den medarbetaren har kunnat ta ut sin ledighet</a:t>
            </a:r>
          </a:p>
          <a:p>
            <a:r>
              <a:rPr lang="sv-SE" dirty="0"/>
              <a:t>ledighet och återhämtning är lika viktigt som arbete och engagemang</a:t>
            </a:r>
          </a:p>
          <a:p>
            <a:r>
              <a:rPr lang="sv-SE" dirty="0"/>
              <a:t>ledighet inte ska sparas i någon form av tidsbank </a:t>
            </a:r>
          </a:p>
          <a:p>
            <a:r>
              <a:rPr lang="sv-SE" dirty="0"/>
              <a:t>ledigheten inte ska sparas och tas ut långt efter arbetet utförts, till exempel på sommaren </a:t>
            </a:r>
            <a:r>
              <a:rPr lang="sv-SE"/>
              <a:t>eller till jul</a:t>
            </a:r>
            <a:r>
              <a:rPr lang="sv-SE" dirty="0"/>
              <a:t>/nyår</a:t>
            </a:r>
          </a:p>
          <a:p>
            <a:endParaRPr lang="sv-SE" dirty="0"/>
          </a:p>
        </p:txBody>
      </p:sp>
    </p:spTree>
    <p:extLst>
      <p:ext uri="{BB962C8B-B14F-4D97-AF65-F5344CB8AC3E}">
        <p14:creationId xmlns:p14="http://schemas.microsoft.com/office/powerpoint/2010/main" val="2228306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C0FFD10-5CF1-6392-9980-29AB74ED6413}"/>
              </a:ext>
            </a:extLst>
          </p:cNvPr>
          <p:cNvSpPr>
            <a:spLocks noGrp="1"/>
          </p:cNvSpPr>
          <p:nvPr>
            <p:ph type="title"/>
          </p:nvPr>
        </p:nvSpPr>
        <p:spPr>
          <a:xfrm>
            <a:off x="838200" y="43849"/>
            <a:ext cx="10515600" cy="1325563"/>
          </a:xfrm>
        </p:spPr>
        <p:txBody>
          <a:bodyPr>
            <a:normAutofit/>
          </a:bodyPr>
          <a:lstStyle/>
          <a:p>
            <a:pPr algn="ctr"/>
            <a:r>
              <a:rPr lang="sv-SE" sz="4800" dirty="0">
                <a:solidFill>
                  <a:srgbClr val="6A2382"/>
                </a:solidFill>
                <a:latin typeface="Trade Gothic LT Std Bold" panose="00000800000000000000" pitchFamily="50" charset="0"/>
              </a:rPr>
              <a:t>Vem kan ha förtroendearbetstid?</a:t>
            </a:r>
          </a:p>
        </p:txBody>
      </p:sp>
      <p:sp>
        <p:nvSpPr>
          <p:cNvPr id="5" name="Platshållare för innehåll 4">
            <a:extLst>
              <a:ext uri="{FF2B5EF4-FFF2-40B4-BE49-F238E27FC236}">
                <a16:creationId xmlns:a16="http://schemas.microsoft.com/office/drawing/2014/main" id="{789BFD0D-F7FE-5D99-96BA-3C33BCA900F5}"/>
              </a:ext>
            </a:extLst>
          </p:cNvPr>
          <p:cNvSpPr>
            <a:spLocks noGrp="1"/>
          </p:cNvSpPr>
          <p:nvPr>
            <p:ph idx="1"/>
          </p:nvPr>
        </p:nvSpPr>
        <p:spPr>
          <a:xfrm>
            <a:off x="838200" y="1591838"/>
            <a:ext cx="10515600" cy="4667250"/>
          </a:xfrm>
        </p:spPr>
        <p:txBody>
          <a:bodyPr>
            <a:normAutofit/>
          </a:bodyPr>
          <a:lstStyle/>
          <a:p>
            <a:r>
              <a:rPr lang="sv-SE" dirty="0"/>
              <a:t>Enligt avtalet för Trossamfund och Ekumeniska Organisationer kan vissa arbetstagare ha förtroendearbetstid (oreglerad arbetstid).</a:t>
            </a:r>
          </a:p>
          <a:p>
            <a:r>
              <a:rPr lang="sv-SE" dirty="0"/>
              <a:t>Förtroendearbetstid tillämpas för arbetstagare som på grund av arbetets karaktär samt verksamhetens innehåll, omfattning och inriktning planerar arbetet tillsammans med arbetsgivaren. </a:t>
            </a:r>
          </a:p>
          <a:p>
            <a:r>
              <a:rPr lang="sv-SE" dirty="0"/>
              <a:t>En grundläggande förutsättning för att vara anställd med förtroendearbetstid är att arbetsuppgifterna i anställningen verkligen är så självständiga att det är den anställde som bäst kan bedöma hur huvuddelen av arbetstiden ska disponeras.</a:t>
            </a:r>
          </a:p>
          <a:p>
            <a:pPr marL="0" indent="0">
              <a:buNone/>
            </a:pPr>
            <a:endParaRPr lang="sv-SE" dirty="0"/>
          </a:p>
        </p:txBody>
      </p:sp>
    </p:spTree>
    <p:extLst>
      <p:ext uri="{BB962C8B-B14F-4D97-AF65-F5344CB8AC3E}">
        <p14:creationId xmlns:p14="http://schemas.microsoft.com/office/powerpoint/2010/main" val="1193142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C0FFD10-5CF1-6392-9980-29AB74ED6413}"/>
              </a:ext>
            </a:extLst>
          </p:cNvPr>
          <p:cNvSpPr>
            <a:spLocks noGrp="1"/>
          </p:cNvSpPr>
          <p:nvPr>
            <p:ph type="title"/>
          </p:nvPr>
        </p:nvSpPr>
        <p:spPr>
          <a:xfrm>
            <a:off x="838200" y="43849"/>
            <a:ext cx="10515600" cy="1325563"/>
          </a:xfrm>
        </p:spPr>
        <p:txBody>
          <a:bodyPr>
            <a:normAutofit/>
          </a:bodyPr>
          <a:lstStyle/>
          <a:p>
            <a:pPr algn="ctr"/>
            <a:r>
              <a:rPr lang="sv-SE" sz="4800" dirty="0">
                <a:solidFill>
                  <a:srgbClr val="6A2382"/>
                </a:solidFill>
                <a:latin typeface="Trade Gothic LT Std Bold" panose="00000800000000000000" pitchFamily="50" charset="0"/>
              </a:rPr>
              <a:t>Vem kan ha förtroendearbetstid?</a:t>
            </a:r>
          </a:p>
        </p:txBody>
      </p:sp>
      <p:sp>
        <p:nvSpPr>
          <p:cNvPr id="5" name="Platshållare för innehåll 4">
            <a:extLst>
              <a:ext uri="{FF2B5EF4-FFF2-40B4-BE49-F238E27FC236}">
                <a16:creationId xmlns:a16="http://schemas.microsoft.com/office/drawing/2014/main" id="{789BFD0D-F7FE-5D99-96BA-3C33BCA900F5}"/>
              </a:ext>
            </a:extLst>
          </p:cNvPr>
          <p:cNvSpPr>
            <a:spLocks noGrp="1"/>
          </p:cNvSpPr>
          <p:nvPr>
            <p:ph idx="1"/>
          </p:nvPr>
        </p:nvSpPr>
        <p:spPr>
          <a:xfrm>
            <a:off x="838200" y="1591838"/>
            <a:ext cx="10515600" cy="4667250"/>
          </a:xfrm>
        </p:spPr>
        <p:txBody>
          <a:bodyPr>
            <a:normAutofit lnSpcReduction="10000"/>
          </a:bodyPr>
          <a:lstStyle/>
          <a:p>
            <a:r>
              <a:rPr lang="sv-SE" dirty="0"/>
              <a:t>Förtroendearbetstid gäller per automatik för arbetstagare som på grund av arbetets karaktär kan förfoga över arbetstiden, exempelvis pastorer och diakoner. </a:t>
            </a:r>
          </a:p>
          <a:p>
            <a:r>
              <a:rPr lang="sv-SE" dirty="0"/>
              <a:t>Även sådana yrkesgrupper som inte omfattas per automatik kan träffa överenskommelse med sin chef om att tillämpa förtroendearbetstid</a:t>
            </a:r>
          </a:p>
          <a:p>
            <a:r>
              <a:rPr lang="sv-SE" dirty="0"/>
              <a:t>Förtroendearbetstid ska inte förväxlas med flexibel arbetstid.</a:t>
            </a:r>
          </a:p>
          <a:p>
            <a:r>
              <a:rPr lang="sv-SE" dirty="0"/>
              <a:t>Flexibel arbetstid kännetecknas av att det finns en inbyggd kontroll och intresse av den anställdes närvaro i betydande omfattning. </a:t>
            </a:r>
          </a:p>
          <a:p>
            <a:r>
              <a:rPr lang="sv-SE" dirty="0"/>
              <a:t>För att enbart åstadkomma </a:t>
            </a:r>
            <a:r>
              <a:rPr lang="sv-SE"/>
              <a:t>flexibel arbetstid är </a:t>
            </a:r>
            <a:r>
              <a:rPr lang="sv-SE" dirty="0"/>
              <a:t>det fel att träffa avtal om något som kallas förtroendearbetstid men till sitt innehåll är flextid.</a:t>
            </a:r>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24887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C0FFD10-5CF1-6392-9980-29AB74ED6413}"/>
              </a:ext>
            </a:extLst>
          </p:cNvPr>
          <p:cNvSpPr>
            <a:spLocks noGrp="1"/>
          </p:cNvSpPr>
          <p:nvPr>
            <p:ph type="title"/>
          </p:nvPr>
        </p:nvSpPr>
        <p:spPr>
          <a:xfrm>
            <a:off x="838200" y="43849"/>
            <a:ext cx="10515600" cy="1325563"/>
          </a:xfrm>
        </p:spPr>
        <p:txBody>
          <a:bodyPr>
            <a:normAutofit/>
          </a:bodyPr>
          <a:lstStyle/>
          <a:p>
            <a:pPr algn="ctr"/>
            <a:r>
              <a:rPr lang="sv-SE" sz="4800">
                <a:solidFill>
                  <a:srgbClr val="6A2382"/>
                </a:solidFill>
                <a:latin typeface="Trade Gothic LT Std Bold" panose="00000800000000000000" pitchFamily="50" charset="0"/>
              </a:rPr>
              <a:t>En arbetstagare med förtroendearbetstid</a:t>
            </a:r>
            <a:endParaRPr lang="sv-SE" sz="4800" dirty="0">
              <a:solidFill>
                <a:srgbClr val="6A2382"/>
              </a:solidFill>
              <a:latin typeface="Trade Gothic LT Std Bold" panose="00000800000000000000" pitchFamily="50" charset="0"/>
            </a:endParaRPr>
          </a:p>
        </p:txBody>
      </p:sp>
      <p:sp>
        <p:nvSpPr>
          <p:cNvPr id="5" name="Platshållare för innehåll 4">
            <a:extLst>
              <a:ext uri="{FF2B5EF4-FFF2-40B4-BE49-F238E27FC236}">
                <a16:creationId xmlns:a16="http://schemas.microsoft.com/office/drawing/2014/main" id="{789BFD0D-F7FE-5D99-96BA-3C33BCA900F5}"/>
              </a:ext>
            </a:extLst>
          </p:cNvPr>
          <p:cNvSpPr>
            <a:spLocks noGrp="1"/>
          </p:cNvSpPr>
          <p:nvPr>
            <p:ph idx="1"/>
          </p:nvPr>
        </p:nvSpPr>
        <p:spPr>
          <a:xfrm>
            <a:off x="838200" y="1591838"/>
            <a:ext cx="10515600" cy="4667250"/>
          </a:xfrm>
        </p:spPr>
        <p:txBody>
          <a:bodyPr>
            <a:normAutofit/>
          </a:bodyPr>
          <a:lstStyle/>
          <a:p>
            <a:pPr marL="0" indent="0">
              <a:buNone/>
            </a:pPr>
            <a:endParaRPr lang="sv-SE" dirty="0"/>
          </a:p>
          <a:p>
            <a:pPr marL="0" indent="0">
              <a:buNone/>
            </a:pPr>
            <a:r>
              <a:rPr lang="sv-SE" dirty="0"/>
              <a:t>• har fått ett förtroende att själv disponera sin arbetstid,</a:t>
            </a:r>
          </a:p>
          <a:p>
            <a:pPr marL="0" indent="0">
              <a:buNone/>
            </a:pPr>
            <a:r>
              <a:rPr lang="sv-SE" dirty="0"/>
              <a:t>• ska disponera sin arbetstid på det sätt som arbetsuppgifterna kräver,</a:t>
            </a:r>
          </a:p>
          <a:p>
            <a:pPr marL="0" indent="0">
              <a:buNone/>
            </a:pPr>
            <a:r>
              <a:rPr lang="sv-SE" dirty="0"/>
              <a:t>• har inte någon bestämd ordinarie arbetstid att hålla sig till, och</a:t>
            </a:r>
          </a:p>
          <a:p>
            <a:pPr marL="0" indent="0">
              <a:buNone/>
            </a:pPr>
            <a:r>
              <a:rPr lang="sv-SE" dirty="0"/>
              <a:t>• har inte rätt till särskild ekonomisk ersättning för övertidsarbete eller          obekväm tid.</a:t>
            </a:r>
          </a:p>
          <a:p>
            <a:pPr marL="0" indent="0">
              <a:buNone/>
            </a:pPr>
            <a:r>
              <a:rPr lang="sv-SE" dirty="0"/>
              <a:t>• Förlägger själv sin ledighet utifrån verksamhetens behov. (Gäller inte semesterledighet som godkänns av arbetsgivaren efter ansökan från arbetstagaren eller så förlägger arbetsgivaren fyra sammanhängande veckor under sommarperioden.)</a:t>
            </a:r>
          </a:p>
          <a:p>
            <a:endParaRPr lang="sv-SE" dirty="0"/>
          </a:p>
        </p:txBody>
      </p:sp>
    </p:spTree>
    <p:extLst>
      <p:ext uri="{BB962C8B-B14F-4D97-AF65-F5344CB8AC3E}">
        <p14:creationId xmlns:p14="http://schemas.microsoft.com/office/powerpoint/2010/main" val="1105709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C0FFD10-5CF1-6392-9980-29AB74ED6413}"/>
              </a:ext>
            </a:extLst>
          </p:cNvPr>
          <p:cNvSpPr>
            <a:spLocks noGrp="1"/>
          </p:cNvSpPr>
          <p:nvPr>
            <p:ph type="title"/>
          </p:nvPr>
        </p:nvSpPr>
        <p:spPr>
          <a:xfrm>
            <a:off x="838200" y="43849"/>
            <a:ext cx="10515600" cy="1325563"/>
          </a:xfrm>
        </p:spPr>
        <p:txBody>
          <a:bodyPr>
            <a:normAutofit fontScale="90000"/>
          </a:bodyPr>
          <a:lstStyle/>
          <a:p>
            <a:pPr algn="ctr"/>
            <a:r>
              <a:rPr lang="sv-SE" sz="4800" dirty="0">
                <a:solidFill>
                  <a:srgbClr val="6A2382"/>
                </a:solidFill>
                <a:latin typeface="Trade Gothic LT Std Bold" panose="00000800000000000000" pitchFamily="50" charset="0"/>
              </a:rPr>
              <a:t>Förtroendearbetstid förutsätter förtroende</a:t>
            </a:r>
          </a:p>
        </p:txBody>
      </p:sp>
      <p:sp>
        <p:nvSpPr>
          <p:cNvPr id="5" name="Platshållare för innehåll 4">
            <a:extLst>
              <a:ext uri="{FF2B5EF4-FFF2-40B4-BE49-F238E27FC236}">
                <a16:creationId xmlns:a16="http://schemas.microsoft.com/office/drawing/2014/main" id="{789BFD0D-F7FE-5D99-96BA-3C33BCA900F5}"/>
              </a:ext>
            </a:extLst>
          </p:cNvPr>
          <p:cNvSpPr>
            <a:spLocks noGrp="1"/>
          </p:cNvSpPr>
          <p:nvPr>
            <p:ph idx="1"/>
          </p:nvPr>
        </p:nvSpPr>
        <p:spPr>
          <a:xfrm>
            <a:off x="838200" y="1591838"/>
            <a:ext cx="10515600" cy="4667250"/>
          </a:xfrm>
        </p:spPr>
        <p:txBody>
          <a:bodyPr>
            <a:normAutofit/>
          </a:bodyPr>
          <a:lstStyle/>
          <a:p>
            <a:r>
              <a:rPr lang="sv-SE" dirty="0"/>
              <a:t>Arbetsgivaren har inom ramen för sin arbetsledningsrätt rätten att bestämma över vilka arbetsuppgifter som ska utföras. Det är arbetsuppgifternas karaktär som avgör vad de kräver och när de kan utföras.</a:t>
            </a:r>
          </a:p>
          <a:p>
            <a:r>
              <a:rPr lang="sv-SE" dirty="0"/>
              <a:t>Förtroendearbetstid innebär att ansvaret för hur huvuddelen av arbetstiden disponeras ligger på arbetstagaren. Arbetstagaren ges ett stort ansvar att avgöra vad arbetsuppgifterna kräver och när de ska utföras. Arbetsgivarens inflytande över när, var och hur den enskilde arbetstagaren förlägger sin arbetstid och ledighet minskas.</a:t>
            </a:r>
          </a:p>
          <a:p>
            <a:endParaRPr lang="sv-SE" dirty="0"/>
          </a:p>
        </p:txBody>
      </p:sp>
    </p:spTree>
    <p:extLst>
      <p:ext uri="{BB962C8B-B14F-4D97-AF65-F5344CB8AC3E}">
        <p14:creationId xmlns:p14="http://schemas.microsoft.com/office/powerpoint/2010/main" val="4027193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C0FFD10-5CF1-6392-9980-29AB74ED6413}"/>
              </a:ext>
            </a:extLst>
          </p:cNvPr>
          <p:cNvSpPr>
            <a:spLocks noGrp="1"/>
          </p:cNvSpPr>
          <p:nvPr>
            <p:ph type="title"/>
          </p:nvPr>
        </p:nvSpPr>
        <p:spPr>
          <a:xfrm>
            <a:off x="838200" y="43849"/>
            <a:ext cx="10515600" cy="1325563"/>
          </a:xfrm>
        </p:spPr>
        <p:txBody>
          <a:bodyPr>
            <a:normAutofit/>
          </a:bodyPr>
          <a:lstStyle/>
          <a:p>
            <a:pPr algn="ctr"/>
            <a:r>
              <a:rPr lang="sv-SE" sz="4800" dirty="0">
                <a:solidFill>
                  <a:srgbClr val="6A2382"/>
                </a:solidFill>
                <a:latin typeface="Trade Gothic LT Std Bold" panose="00000800000000000000" pitchFamily="50" charset="0"/>
              </a:rPr>
              <a:t>Arbetsuppgifterna styr arbetstiden</a:t>
            </a:r>
          </a:p>
        </p:txBody>
      </p:sp>
      <p:sp>
        <p:nvSpPr>
          <p:cNvPr id="5" name="Platshållare för innehåll 4">
            <a:extLst>
              <a:ext uri="{FF2B5EF4-FFF2-40B4-BE49-F238E27FC236}">
                <a16:creationId xmlns:a16="http://schemas.microsoft.com/office/drawing/2014/main" id="{789BFD0D-F7FE-5D99-96BA-3C33BCA900F5}"/>
              </a:ext>
            </a:extLst>
          </p:cNvPr>
          <p:cNvSpPr>
            <a:spLocks noGrp="1"/>
          </p:cNvSpPr>
          <p:nvPr>
            <p:ph idx="1"/>
          </p:nvPr>
        </p:nvSpPr>
        <p:spPr>
          <a:xfrm>
            <a:off x="838200" y="1591838"/>
            <a:ext cx="10515600" cy="4667250"/>
          </a:xfrm>
        </p:spPr>
        <p:txBody>
          <a:bodyPr>
            <a:normAutofit/>
          </a:bodyPr>
          <a:lstStyle/>
          <a:p>
            <a:r>
              <a:rPr lang="sv-SE" dirty="0"/>
              <a:t>Enligt arbetstidslagen får en arbetstagares </a:t>
            </a:r>
            <a:r>
              <a:rPr lang="sv-SE" u="sng" dirty="0"/>
              <a:t>ordinarie</a:t>
            </a:r>
            <a:r>
              <a:rPr lang="sv-SE" dirty="0"/>
              <a:t> arbetstid inte uppgå till mer än 40 timmar i veckan. </a:t>
            </a:r>
          </a:p>
          <a:p>
            <a:r>
              <a:rPr lang="sv-SE" dirty="0"/>
              <a:t>Den som har reglerad arbetstid ska enligt TEO- avtalet arbeta 40 timmar per helgfri vecka i genomsnitt under sex månader. </a:t>
            </a:r>
          </a:p>
          <a:p>
            <a:r>
              <a:rPr lang="sv-SE" dirty="0"/>
              <a:t>Om arbete förläggs till såväl vardag som helgdag är arbetstiden 38,25 timmar per vecka (38 timmar och 15 minuter).</a:t>
            </a:r>
          </a:p>
          <a:p>
            <a:r>
              <a:rPr lang="sv-SE" dirty="0"/>
              <a:t>Den </a:t>
            </a:r>
            <a:r>
              <a:rPr lang="sv-SE" u="sng" dirty="0"/>
              <a:t>ordinarie</a:t>
            </a:r>
            <a:r>
              <a:rPr lang="sv-SE" dirty="0"/>
              <a:t> arbetstiden utgörs av högst 250 arbetsdagar per år, inklusive semesterdagar.</a:t>
            </a:r>
          </a:p>
          <a:p>
            <a:endParaRPr lang="sv-SE" dirty="0"/>
          </a:p>
        </p:txBody>
      </p:sp>
    </p:spTree>
    <p:extLst>
      <p:ext uri="{BB962C8B-B14F-4D97-AF65-F5344CB8AC3E}">
        <p14:creationId xmlns:p14="http://schemas.microsoft.com/office/powerpoint/2010/main" val="4075891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C0FFD10-5CF1-6392-9980-29AB74ED6413}"/>
              </a:ext>
            </a:extLst>
          </p:cNvPr>
          <p:cNvSpPr>
            <a:spLocks noGrp="1"/>
          </p:cNvSpPr>
          <p:nvPr>
            <p:ph type="title"/>
          </p:nvPr>
        </p:nvSpPr>
        <p:spPr>
          <a:xfrm>
            <a:off x="838200" y="43849"/>
            <a:ext cx="10515600" cy="1325563"/>
          </a:xfrm>
        </p:spPr>
        <p:txBody>
          <a:bodyPr>
            <a:normAutofit/>
          </a:bodyPr>
          <a:lstStyle/>
          <a:p>
            <a:pPr algn="ctr"/>
            <a:r>
              <a:rPr lang="sv-SE" sz="4800" dirty="0">
                <a:solidFill>
                  <a:srgbClr val="6A2382"/>
                </a:solidFill>
                <a:latin typeface="Trade Gothic LT Std Bold" panose="00000800000000000000" pitchFamily="50" charset="0"/>
              </a:rPr>
              <a:t>Kan arbetstagaren kompensera sig? </a:t>
            </a:r>
          </a:p>
        </p:txBody>
      </p:sp>
      <p:sp>
        <p:nvSpPr>
          <p:cNvPr id="5" name="Platshållare för innehåll 4">
            <a:extLst>
              <a:ext uri="{FF2B5EF4-FFF2-40B4-BE49-F238E27FC236}">
                <a16:creationId xmlns:a16="http://schemas.microsoft.com/office/drawing/2014/main" id="{789BFD0D-F7FE-5D99-96BA-3C33BCA900F5}"/>
              </a:ext>
            </a:extLst>
          </p:cNvPr>
          <p:cNvSpPr>
            <a:spLocks noGrp="1"/>
          </p:cNvSpPr>
          <p:nvPr>
            <p:ph idx="1"/>
          </p:nvPr>
        </p:nvSpPr>
        <p:spPr>
          <a:xfrm>
            <a:off x="838200" y="1591838"/>
            <a:ext cx="10515600" cy="4667250"/>
          </a:xfrm>
        </p:spPr>
        <p:txBody>
          <a:bodyPr>
            <a:normAutofit/>
          </a:bodyPr>
          <a:lstStyle/>
          <a:p>
            <a:r>
              <a:rPr lang="sv-SE" dirty="0"/>
              <a:t>Arbetstagaren kan kompensera sig för att ha arbetat- eller kommer att arbeta mycket genom att inte arbeta del av dag eller enstaka dag/dagar. Precis som för hemarbete förutsätter det dock att arbetstagaren inte har någon arbetsuppgift som kräver närvaro på arbetsplatsen. </a:t>
            </a:r>
          </a:p>
          <a:p>
            <a:r>
              <a:rPr lang="sv-SE" dirty="0"/>
              <a:t>Under vissa perioder kan arbetsuppgifterna medföra att den som har förtroendearbetstid behöver arbeta mer än vad som motsvarar normalarbetstid.</a:t>
            </a:r>
          </a:p>
          <a:p>
            <a:r>
              <a:rPr lang="sv-SE" dirty="0"/>
              <a:t>På samma sätt gäller att om arbetsuppgifterna under en period kan utföras på kortare tid än normalarbetstid kan arbetstagaren arbeta mindre.  </a:t>
            </a:r>
          </a:p>
          <a:p>
            <a:endParaRPr lang="sv-SE" dirty="0"/>
          </a:p>
          <a:p>
            <a:endParaRPr lang="sv-SE" dirty="0"/>
          </a:p>
        </p:txBody>
      </p:sp>
    </p:spTree>
    <p:extLst>
      <p:ext uri="{BB962C8B-B14F-4D97-AF65-F5344CB8AC3E}">
        <p14:creationId xmlns:p14="http://schemas.microsoft.com/office/powerpoint/2010/main" val="3156550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C0FFD10-5CF1-6392-9980-29AB74ED6413}"/>
              </a:ext>
            </a:extLst>
          </p:cNvPr>
          <p:cNvSpPr>
            <a:spLocks noGrp="1"/>
          </p:cNvSpPr>
          <p:nvPr>
            <p:ph type="title"/>
          </p:nvPr>
        </p:nvSpPr>
        <p:spPr>
          <a:xfrm>
            <a:off x="838200" y="43849"/>
            <a:ext cx="10515600" cy="1325563"/>
          </a:xfrm>
        </p:spPr>
        <p:txBody>
          <a:bodyPr>
            <a:normAutofit/>
          </a:bodyPr>
          <a:lstStyle/>
          <a:p>
            <a:pPr algn="ctr"/>
            <a:r>
              <a:rPr lang="sv-SE" sz="4800">
                <a:solidFill>
                  <a:srgbClr val="6A2382"/>
                </a:solidFill>
                <a:latin typeface="Trade Gothic LT Std Bold" panose="00000800000000000000" pitchFamily="50" charset="0"/>
              </a:rPr>
              <a:t>Uppföljning av arbetstid</a:t>
            </a:r>
            <a:endParaRPr lang="sv-SE" sz="4800" dirty="0">
              <a:solidFill>
                <a:srgbClr val="6A2382"/>
              </a:solidFill>
              <a:latin typeface="Trade Gothic LT Std Bold" panose="00000800000000000000" pitchFamily="50" charset="0"/>
            </a:endParaRPr>
          </a:p>
        </p:txBody>
      </p:sp>
      <p:sp>
        <p:nvSpPr>
          <p:cNvPr id="5" name="Platshållare för innehåll 4">
            <a:extLst>
              <a:ext uri="{FF2B5EF4-FFF2-40B4-BE49-F238E27FC236}">
                <a16:creationId xmlns:a16="http://schemas.microsoft.com/office/drawing/2014/main" id="{789BFD0D-F7FE-5D99-96BA-3C33BCA900F5}"/>
              </a:ext>
            </a:extLst>
          </p:cNvPr>
          <p:cNvSpPr>
            <a:spLocks noGrp="1"/>
          </p:cNvSpPr>
          <p:nvPr>
            <p:ph idx="1"/>
          </p:nvPr>
        </p:nvSpPr>
        <p:spPr>
          <a:xfrm>
            <a:off x="838200" y="1591838"/>
            <a:ext cx="10515600" cy="4667250"/>
          </a:xfrm>
        </p:spPr>
        <p:txBody>
          <a:bodyPr>
            <a:normAutofit/>
          </a:bodyPr>
          <a:lstStyle/>
          <a:p>
            <a:r>
              <a:rPr lang="sv-SE" dirty="0"/>
              <a:t>Avtalet anger att arbetstagare och arbetsgivare ska stämma av arbetstidsuttaget minst en gång per kvartal. Vid detta möte är det naturligt att prata om hur arbetsbelastningen upplevs och hur har det sett ut med veckovila, dygnsvila och den totala arbetstiden.</a:t>
            </a:r>
          </a:p>
          <a:p>
            <a:r>
              <a:rPr lang="sv-SE" dirty="0"/>
              <a:t>Även om den formella arbetstidsregleringen inte gäller den som har förtroendearbetstid har arbetsgivaren arbetsmiljöansvar även för dessa anställda. Arbetsorganisation och arbetsinnehåll måste vara utformade så att ohälsa undviks. Detta innebär att arbetsgivaren har skyldighet att organisera arbetet på ett sådant sätt att arbete utöver det normala veckoarbetstidsmåttet i största </a:t>
            </a:r>
            <a:r>
              <a:rPr lang="sv-SE"/>
              <a:t>möjliga mån undviks</a:t>
            </a:r>
            <a:r>
              <a:rPr lang="sv-SE" dirty="0"/>
              <a:t>.</a:t>
            </a:r>
          </a:p>
          <a:p>
            <a:endParaRPr lang="sv-SE" dirty="0"/>
          </a:p>
        </p:txBody>
      </p:sp>
    </p:spTree>
    <p:extLst>
      <p:ext uri="{BB962C8B-B14F-4D97-AF65-F5344CB8AC3E}">
        <p14:creationId xmlns:p14="http://schemas.microsoft.com/office/powerpoint/2010/main" val="3790844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AC9AE">
            <a:alpha val="65000"/>
          </a:srgbClr>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C0FFD10-5CF1-6392-9980-29AB74ED6413}"/>
              </a:ext>
            </a:extLst>
          </p:cNvPr>
          <p:cNvSpPr>
            <a:spLocks noGrp="1"/>
          </p:cNvSpPr>
          <p:nvPr>
            <p:ph type="title"/>
          </p:nvPr>
        </p:nvSpPr>
        <p:spPr>
          <a:xfrm>
            <a:off x="838200" y="43849"/>
            <a:ext cx="10515600" cy="1325563"/>
          </a:xfrm>
        </p:spPr>
        <p:txBody>
          <a:bodyPr>
            <a:normAutofit fontScale="90000"/>
          </a:bodyPr>
          <a:lstStyle/>
          <a:p>
            <a:pPr algn="ctr"/>
            <a:r>
              <a:rPr lang="sv-SE" sz="4800" dirty="0">
                <a:solidFill>
                  <a:srgbClr val="6A2382"/>
                </a:solidFill>
                <a:latin typeface="Trade Gothic LT Std Bold" panose="00000800000000000000" pitchFamily="50" charset="0"/>
              </a:rPr>
              <a:t>Vägledande vid uppföljning av arbetstiden</a:t>
            </a:r>
          </a:p>
        </p:txBody>
      </p:sp>
      <p:sp>
        <p:nvSpPr>
          <p:cNvPr id="5" name="Platshållare för innehåll 4">
            <a:extLst>
              <a:ext uri="{FF2B5EF4-FFF2-40B4-BE49-F238E27FC236}">
                <a16:creationId xmlns:a16="http://schemas.microsoft.com/office/drawing/2014/main" id="{789BFD0D-F7FE-5D99-96BA-3C33BCA900F5}"/>
              </a:ext>
            </a:extLst>
          </p:cNvPr>
          <p:cNvSpPr>
            <a:spLocks noGrp="1"/>
          </p:cNvSpPr>
          <p:nvPr>
            <p:ph idx="1"/>
          </p:nvPr>
        </p:nvSpPr>
        <p:spPr>
          <a:xfrm>
            <a:off x="838200" y="1591838"/>
            <a:ext cx="10515600" cy="4667250"/>
          </a:xfrm>
        </p:spPr>
        <p:txBody>
          <a:bodyPr>
            <a:normAutofit/>
          </a:bodyPr>
          <a:lstStyle/>
          <a:p>
            <a:r>
              <a:rPr lang="sv-SE" dirty="0"/>
              <a:t>En bra måttstock för att kontrollera arbetstidsuttaget och om man jobbar för mycket är:</a:t>
            </a:r>
          </a:p>
          <a:p>
            <a:pPr marL="0" indent="0">
              <a:buNone/>
            </a:pPr>
            <a:endParaRPr lang="sv-SE" dirty="0"/>
          </a:p>
          <a:p>
            <a:pPr marL="0" indent="0">
              <a:buNone/>
            </a:pPr>
            <a:r>
              <a:rPr lang="sv-SE" dirty="0"/>
              <a:t>	•	Veckovila – 36 timmar sammanhängande vila varje vecka.</a:t>
            </a:r>
          </a:p>
          <a:p>
            <a:pPr marL="0" indent="0">
              <a:buNone/>
            </a:pPr>
            <a:r>
              <a:rPr lang="sv-SE" dirty="0"/>
              <a:t>	•	Dygnsvila – 11 timmar sammanhängande vila varje dygn.</a:t>
            </a:r>
          </a:p>
          <a:p>
            <a:endParaRPr lang="sv-SE" dirty="0"/>
          </a:p>
          <a:p>
            <a:r>
              <a:rPr lang="sv-SE" dirty="0"/>
              <a:t>Om det vid uppföljningen </a:t>
            </a:r>
            <a:r>
              <a:rPr lang="sv-SE"/>
              <a:t>av arbetstiden konstateras </a:t>
            </a:r>
            <a:r>
              <a:rPr lang="sv-SE" dirty="0"/>
              <a:t>att det jobbas för mycket och att det inte är ett tillfälligt tillstånd behöver man diskutera hur man hittar en hållbar nivå.</a:t>
            </a:r>
          </a:p>
          <a:p>
            <a:endParaRPr lang="sv-SE" dirty="0"/>
          </a:p>
        </p:txBody>
      </p:sp>
    </p:spTree>
    <p:extLst>
      <p:ext uri="{BB962C8B-B14F-4D97-AF65-F5344CB8AC3E}">
        <p14:creationId xmlns:p14="http://schemas.microsoft.com/office/powerpoint/2010/main" val="2967808512"/>
      </p:ext>
    </p:extLst>
  </p:cSld>
  <p:clrMapOvr>
    <a:masterClrMapping/>
  </p:clrMapOvr>
</p:sld>
</file>

<file path=ppt/theme/theme1.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779</Words>
  <Application>Microsoft Office PowerPoint</Application>
  <PresentationFormat>Bredbild</PresentationFormat>
  <Paragraphs>51</Paragraphs>
  <Slides>10</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10</vt:i4>
      </vt:variant>
    </vt:vector>
  </HeadingPairs>
  <TitlesOfParts>
    <vt:vector size="17" baseType="lpstr">
      <vt:lpstr>Arial</vt:lpstr>
      <vt:lpstr>Calibri</vt:lpstr>
      <vt:lpstr>Calibri Light</vt:lpstr>
      <vt:lpstr>Trade Gothic LT Std Bold</vt:lpstr>
      <vt:lpstr>Trade Gothic LT Std Cn</vt:lpstr>
      <vt:lpstr>Trade Gothic Next Rounded</vt:lpstr>
      <vt:lpstr>1_Office-tema</vt:lpstr>
      <vt:lpstr>PowerPoint-presentation</vt:lpstr>
      <vt:lpstr>Vem kan ha förtroendearbetstid?</vt:lpstr>
      <vt:lpstr>Vem kan ha förtroendearbetstid?</vt:lpstr>
      <vt:lpstr>En arbetstagare med förtroendearbetstid</vt:lpstr>
      <vt:lpstr>Förtroendearbetstid förutsätter förtroende</vt:lpstr>
      <vt:lpstr>Arbetsuppgifterna styr arbetstiden</vt:lpstr>
      <vt:lpstr>Kan arbetstagaren kompensera sig? </vt:lpstr>
      <vt:lpstr>Uppföljning av arbetstid</vt:lpstr>
      <vt:lpstr>Vägledande vid uppföljning av arbetstiden</vt:lpstr>
      <vt:lpstr>Vem kan ha förtroendearbetstid?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Jan-Eric Rönngren</dc:creator>
  <cp:lastModifiedBy>Jan-Eric Rönngren</cp:lastModifiedBy>
  <cp:revision>27</cp:revision>
  <dcterms:created xsi:type="dcterms:W3CDTF">2023-01-27T08:21:38Z</dcterms:created>
  <dcterms:modified xsi:type="dcterms:W3CDTF">2023-01-28T10:00:37Z</dcterms:modified>
</cp:coreProperties>
</file>